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1" r:id="rId1"/>
  </p:sldMasterIdLst>
  <p:notesMasterIdLst>
    <p:notesMasterId r:id="rId17"/>
  </p:notesMasterIdLst>
  <p:sldIdLst>
    <p:sldId id="268" r:id="rId2"/>
    <p:sldId id="269" r:id="rId3"/>
    <p:sldId id="288" r:id="rId4"/>
    <p:sldId id="306" r:id="rId5"/>
    <p:sldId id="305" r:id="rId6"/>
    <p:sldId id="301" r:id="rId7"/>
    <p:sldId id="299" r:id="rId8"/>
    <p:sldId id="296" r:id="rId9"/>
    <p:sldId id="302" r:id="rId10"/>
    <p:sldId id="265" r:id="rId11"/>
    <p:sldId id="303" r:id="rId12"/>
    <p:sldId id="309" r:id="rId13"/>
    <p:sldId id="295" r:id="rId14"/>
    <p:sldId id="300" r:id="rId15"/>
    <p:sldId id="31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13ECC-60C5-4AFA-9DEC-9B5F1E76B473}" type="datetimeFigureOut">
              <a:rPr lang="fr-FR" smtClean="0"/>
              <a:t>05/10/2019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3D47B-07FC-42AE-A556-5347A3CCE7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28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8A4C-6B58-44CF-9144-98D741FAF1D5}" type="datetime1">
              <a:rPr lang="fr-FR" smtClean="0"/>
              <a:t>05/10/2019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97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C33E-6FE9-4A7E-975B-A676BC92862D}" type="datetime1">
              <a:rPr lang="fr-FR" smtClean="0"/>
              <a:t>05/10/2019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81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D5A3-47F4-4ED7-9BCF-A15274951C93}" type="datetime1">
              <a:rPr lang="fr-FR" smtClean="0"/>
              <a:t>05/10/2019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7707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975-7E6D-4480-BFC3-B2396DD8B98B}" type="datetime1">
              <a:rPr lang="fr-FR" smtClean="0"/>
              <a:t>05/10/2019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045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428A-CF54-46BE-A92E-63D5C3178475}" type="datetime1">
              <a:rPr lang="fr-FR" smtClean="0"/>
              <a:t>05/10/2019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7166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59AD-CC80-44A8-B7EF-037C7B871735}" type="datetime1">
              <a:rPr lang="fr-FR" smtClean="0"/>
              <a:t>05/10/2019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900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C78E-DE3D-4DD6-B79D-4DF9E821E101}" type="datetime1">
              <a:rPr lang="fr-FR" smtClean="0"/>
              <a:t>05/10/2019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22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F965-55CF-4E47-A72B-451617F1C6CB}" type="datetime1">
              <a:rPr lang="fr-FR" smtClean="0"/>
              <a:t>05/10/2019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77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08EE-B603-4E29-9248-30F5A6ED3F1B}" type="datetime1">
              <a:rPr lang="fr-FR" smtClean="0"/>
              <a:t>05/10/2019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35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4739-E58A-4ACC-8582-62AD1995AB4D}" type="datetime1">
              <a:rPr lang="fr-FR" smtClean="0"/>
              <a:t>05/10/2019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06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BF07-FD1B-4BE5-82BD-D0DA1BEB4C54}" type="datetime1">
              <a:rPr lang="fr-FR" smtClean="0"/>
              <a:t>05/10/2019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31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DD1C-CEAA-4370-828B-9784A7C3D616}" type="datetime1">
              <a:rPr lang="fr-FR" smtClean="0"/>
              <a:t>05/10/2019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47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F65B-ECF8-49A1-AC07-436B0A7495FC}" type="datetime1">
              <a:rPr lang="fr-FR" smtClean="0"/>
              <a:t>05/10/2019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6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0B02-4879-4F34-9990-855E20DFAA5E}" type="datetime1">
              <a:rPr lang="fr-FR" smtClean="0"/>
              <a:t>05/10/2019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24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0DEF-7D1B-40EE-83FC-96FF68F6DB64}" type="datetime1">
              <a:rPr lang="fr-FR" smtClean="0"/>
              <a:t>05/10/2019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28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D3E2-D485-400D-983E-1F1231CDB060}" type="datetime1">
              <a:rPr lang="fr-FR" smtClean="0"/>
              <a:t>05/10/2019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33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971F4-BA1C-43E0-BF28-BC40D50CB3D5}" type="datetime1">
              <a:rPr lang="fr-FR" smtClean="0"/>
              <a:t>05/10/2019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A.S.M.E. Assemblée générale 5 octobre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67D6B0-C784-4FE5-8541-8B261E98DC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32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montigny-asme.fr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igny-asme.fr/" TargetMode="External"/><Relationship Id="rId2" Type="http://schemas.openxmlformats.org/officeDocument/2006/relationships/hyperlink" Target="http://www.lepetitcormi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#_msoanchor_1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ontigny-asme.fr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tigny-asme.f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84429E-1B8D-42A0-B570-1E8377BE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Association de Sauvegarde de Montigny et de son Environnement</a:t>
            </a:r>
            <a:b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A.S.M.E.</a:t>
            </a:r>
            <a:b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710F2A7-2B5A-41D6-BEA5-935D28FC9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  <a:p>
            <a:pPr marL="0" indent="0" algn="ctr">
              <a:buNone/>
            </a:pPr>
            <a:r>
              <a:rPr lang="fr-FR" sz="2000" dirty="0">
                <a:solidFill>
                  <a:schemeClr val="accent2">
                    <a:lumMod val="50000"/>
                  </a:schemeClr>
                </a:solidFill>
                <a:latin typeface="Berlin Sans FB" panose="020E0602020502020306" pitchFamily="34" charset="0"/>
              </a:rPr>
              <a:t>ASSEMBLEE GENERALE ORDINAIRE</a:t>
            </a:r>
          </a:p>
          <a:p>
            <a:pPr marL="0" indent="0" algn="ctr">
              <a:buNone/>
            </a:pPr>
            <a:r>
              <a:rPr lang="fr-FR" sz="2000" dirty="0">
                <a:solidFill>
                  <a:schemeClr val="accent2">
                    <a:lumMod val="50000"/>
                  </a:schemeClr>
                </a:solidFill>
                <a:latin typeface="Berlin Sans FB" panose="020E0602020502020306" pitchFamily="34" charset="0"/>
              </a:rPr>
              <a:t>SAMEDI 5 OCTOBRE 2019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www.montigny-asme.fr</a:t>
            </a:r>
            <a:r>
              <a:rPr lang="fr-FR" sz="36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38EC03-4FB7-46C8-B13A-ABF0D8FD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04B330-0A25-4C96-8C94-9FD768EE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1</a:t>
            </a:fld>
            <a:endParaRPr lang="fr-FR"/>
          </a:p>
        </p:txBody>
      </p:sp>
      <p:pic>
        <p:nvPicPr>
          <p:cNvPr id="9" name="Espace réservé du contenu 6">
            <a:extLst>
              <a:ext uri="{FF2B5EF4-FFF2-40B4-BE49-F238E27FC236}">
                <a16:creationId xmlns:a16="http://schemas.microsoft.com/office/drawing/2014/main" id="{39B337A1-510C-44DD-9A98-9876F8B0D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61" y="3388900"/>
            <a:ext cx="2825319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87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58131D-EF18-4DCE-962F-E337551F6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Lancement de « Destins croisés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DB3CD7-EFDD-42CD-989E-FA8F2389E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49714"/>
            <a:ext cx="8596668" cy="3791648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Lancement avant fin novembre</a:t>
            </a:r>
          </a:p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Prix 20€ par exemplaire</a:t>
            </a:r>
          </a:p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Commande sur internet en ligne via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  <a:hlinkClick r:id="rId2"/>
              </a:rPr>
              <a:t>www.lepetitcormier.com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 </a:t>
            </a:r>
          </a:p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Vente au Petit Cormier et dans d’autres points de vente à Montigny et alentour (voir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  <a:hlinkClick r:id="rId3"/>
              </a:rPr>
              <a:t>www.montigny-asme.fr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 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EA10DF-6447-465D-9926-FE4C6753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57614E-C31E-4FBC-A658-FA5FB79E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10</a:t>
            </a:fld>
            <a:endParaRPr lang="fr-FR"/>
          </a:p>
        </p:txBody>
      </p:sp>
      <p:pic>
        <p:nvPicPr>
          <p:cNvPr id="6" name="Espace réservé du contenu 7" descr="Une image contenant herbe, extérieur, arbre, texte&#10;&#10;Description générée automatiquement">
            <a:extLst>
              <a:ext uri="{FF2B5EF4-FFF2-40B4-BE49-F238E27FC236}">
                <a16:creationId xmlns:a16="http://schemas.microsoft.com/office/drawing/2014/main" id="{3EDFEF25-7644-420C-89FE-BA1DFFE2E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34" y="1488281"/>
            <a:ext cx="273216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36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DAD83-83F1-4602-8962-62137788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Signalétique culturelle et artistique pour Montigny-sur-Loing: proposition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A1320F-EAA8-4171-9587-55C0B4CB3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Projet mairie et association des commerçants en cours pour la signalétique d’orientation (en cours)</a:t>
            </a:r>
          </a:p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Proposition à faire par l’A.S.M.E. à la Mairie avant la fin 2019</a:t>
            </a:r>
          </a:p>
          <a:p>
            <a:pPr lvl="0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Choix des lieux et des thèmes pour les plaques signalétiques</a:t>
            </a:r>
          </a:p>
          <a:p>
            <a:pPr lvl="0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Elaboration des textes et choix des illustrations</a:t>
            </a:r>
          </a:p>
          <a:p>
            <a:pPr lvl="0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Choix des supports</a:t>
            </a:r>
          </a:p>
          <a:p>
            <a:pPr lvl="0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Elaboration des textes et choix des illustrations</a:t>
            </a:r>
          </a:p>
          <a:p>
            <a:pPr lvl="0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Consultation des habitants</a:t>
            </a:r>
          </a:p>
          <a:p>
            <a:pPr lvl="0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Budget et financement</a:t>
            </a:r>
          </a:p>
          <a:p>
            <a:pPr lvl="0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Comité de pilotage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FC1376-756E-4347-ACE7-C4E2DA62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1C5B6F-5E90-475E-8AB9-9C8E6BA0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313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5788D05-0FFB-46A5-8EC2-79BD7ADD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DCF725D-19FB-4C9A-85A1-889D9B9C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12</a:t>
            </a:fld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D0B2A58-07C5-4504-AC60-4668549D8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091677"/>
              </p:ext>
            </p:extLst>
          </p:nvPr>
        </p:nvGraphicFramePr>
        <p:xfrm>
          <a:off x="677334" y="266320"/>
          <a:ext cx="8596670" cy="6140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0877">
                  <a:extLst>
                    <a:ext uri="{9D8B030D-6E8A-4147-A177-3AD203B41FA5}">
                      <a16:colId xmlns:a16="http://schemas.microsoft.com/office/drawing/2014/main" val="821756816"/>
                    </a:ext>
                  </a:extLst>
                </a:gridCol>
                <a:gridCol w="1191157">
                  <a:extLst>
                    <a:ext uri="{9D8B030D-6E8A-4147-A177-3AD203B41FA5}">
                      <a16:colId xmlns:a16="http://schemas.microsoft.com/office/drawing/2014/main" val="3743673602"/>
                    </a:ext>
                  </a:extLst>
                </a:gridCol>
                <a:gridCol w="1984636">
                  <a:extLst>
                    <a:ext uri="{9D8B030D-6E8A-4147-A177-3AD203B41FA5}">
                      <a16:colId xmlns:a16="http://schemas.microsoft.com/office/drawing/2014/main" val="3183457525"/>
                    </a:ext>
                  </a:extLst>
                </a:gridCol>
              </a:tblGrid>
              <a:tr h="856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Budget 2019 et projection fin 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effectLst/>
                        </a:rPr>
                        <a:t>d’année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BUDGET AG 2019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PROJECTION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FIN D’ANNEE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extLst>
                  <a:ext uri="{0D108BD9-81ED-4DB2-BD59-A6C34878D82A}">
                    <a16:rowId xmlns:a16="http://schemas.microsoft.com/office/drawing/2014/main" val="3231105652"/>
                  </a:ext>
                </a:extLst>
              </a:tr>
              <a:tr h="184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RECETTES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extLst>
                  <a:ext uri="{0D108BD9-81ED-4DB2-BD59-A6C34878D82A}">
                    <a16:rowId xmlns:a16="http://schemas.microsoft.com/office/drawing/2014/main" val="1023806994"/>
                  </a:ext>
                </a:extLst>
              </a:tr>
              <a:tr h="18477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Cotisations 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1000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extLst>
                  <a:ext uri="{0D108BD9-81ED-4DB2-BD59-A6C34878D82A}">
                    <a16:rowId xmlns:a16="http://schemas.microsoft.com/office/drawing/2014/main" val="3870934394"/>
                  </a:ext>
                </a:extLst>
              </a:tr>
              <a:tr h="3793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Ventes “Grande Guerre” et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« Destins croisés »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4250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3000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extLst>
                  <a:ext uri="{0D108BD9-81ED-4DB2-BD59-A6C34878D82A}">
                    <a16:rowId xmlns:a16="http://schemas.microsoft.com/office/drawing/2014/main" val="3030934462"/>
                  </a:ext>
                </a:extLst>
              </a:tr>
              <a:tr h="57388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Subvention Crédit Agricole B-P pour « Grande Guerre »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1000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extLst>
                  <a:ext uri="{0D108BD9-81ED-4DB2-BD59-A6C34878D82A}">
                    <a16:rowId xmlns:a16="http://schemas.microsoft.com/office/drawing/2014/main" val="849362279"/>
                  </a:ext>
                </a:extLst>
              </a:tr>
              <a:tr h="3793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Reprise résultat 2018 (collecte église)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2000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2000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extLst>
                  <a:ext uri="{0D108BD9-81ED-4DB2-BD59-A6C34878D82A}">
                    <a16:rowId xmlns:a16="http://schemas.microsoft.com/office/drawing/2014/main" val="2928418261"/>
                  </a:ext>
                </a:extLst>
              </a:tr>
              <a:tr h="184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TOTAL RECETTES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7250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6000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extLst>
                  <a:ext uri="{0D108BD9-81ED-4DB2-BD59-A6C34878D82A}">
                    <a16:rowId xmlns:a16="http://schemas.microsoft.com/office/drawing/2014/main" val="1323935033"/>
                  </a:ext>
                </a:extLst>
              </a:tr>
              <a:tr h="184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DEPENSES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extLst>
                  <a:ext uri="{0D108BD9-81ED-4DB2-BD59-A6C34878D82A}">
                    <a16:rowId xmlns:a16="http://schemas.microsoft.com/office/drawing/2014/main" val="159330430"/>
                  </a:ext>
                </a:extLst>
              </a:tr>
              <a:tr h="18477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Edition du Bulletin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extLst>
                  <a:ext uri="{0D108BD9-81ED-4DB2-BD59-A6C34878D82A}">
                    <a16:rowId xmlns:a16="http://schemas.microsoft.com/office/drawing/2014/main" val="4158450749"/>
                  </a:ext>
                </a:extLst>
              </a:tr>
              <a:tr h="18477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Fournitures administratives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150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150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extLst>
                  <a:ext uri="{0D108BD9-81ED-4DB2-BD59-A6C34878D82A}">
                    <a16:rowId xmlns:a16="http://schemas.microsoft.com/office/drawing/2014/main" val="1532519950"/>
                  </a:ext>
                </a:extLst>
              </a:tr>
              <a:tr h="18477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Site internet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extLst>
                  <a:ext uri="{0D108BD9-81ED-4DB2-BD59-A6C34878D82A}">
                    <a16:rowId xmlns:a16="http://schemas.microsoft.com/office/drawing/2014/main" val="3613322760"/>
                  </a:ext>
                </a:extLst>
              </a:tr>
              <a:tr h="18477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Frais postaux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extLst>
                  <a:ext uri="{0D108BD9-81ED-4DB2-BD59-A6C34878D82A}">
                    <a16:rowId xmlns:a16="http://schemas.microsoft.com/office/drawing/2014/main" val="3601207181"/>
                  </a:ext>
                </a:extLst>
              </a:tr>
              <a:tr h="57388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Impressions et lancement« Destins croisés »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4500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3500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extLst>
                  <a:ext uri="{0D108BD9-81ED-4DB2-BD59-A6C34878D82A}">
                    <a16:rowId xmlns:a16="http://schemas.microsoft.com/office/drawing/2014/main" val="2106383411"/>
                  </a:ext>
                </a:extLst>
              </a:tr>
              <a:tr h="18477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Reversement collecte église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2000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2000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extLst>
                  <a:ext uri="{0D108BD9-81ED-4DB2-BD59-A6C34878D82A}">
                    <a16:rowId xmlns:a16="http://schemas.microsoft.com/office/drawing/2014/main" val="1245241876"/>
                  </a:ext>
                </a:extLst>
              </a:tr>
              <a:tr h="184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TOTAL DEPENSES</a:t>
                      </a:r>
                      <a:endParaRPr lang="fr-F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7250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5750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extLst>
                  <a:ext uri="{0D108BD9-81ED-4DB2-BD59-A6C34878D82A}">
                    <a16:rowId xmlns:a16="http://schemas.microsoft.com/office/drawing/2014/main" val="2361193357"/>
                  </a:ext>
                </a:extLst>
              </a:tr>
              <a:tr h="573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RESULTAT DE L’EXERCICE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750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23" marR="51923" marT="0" marB="0"/>
                </a:tc>
                <a:extLst>
                  <a:ext uri="{0D108BD9-81ED-4DB2-BD59-A6C34878D82A}">
                    <a16:rowId xmlns:a16="http://schemas.microsoft.com/office/drawing/2014/main" val="106681882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95E7E7C-6000-4516-AE7A-B3965F84C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57987" y="2039164"/>
            <a:ext cx="3550595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BUDGET 2019 ET PROJECTION FIN D</a:t>
            </a:r>
            <a:r>
              <a:rPr kumimoji="0" lang="en-GB" altLang="fr-FR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kumimoji="0" lang="en-GB" altLang="fr-FR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ANNEE</a:t>
            </a:r>
            <a:endParaRPr kumimoji="0" lang="fr-FR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96EA145-07C1-4793-A47E-8304E1C99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57987" y="2443391"/>
            <a:ext cx="3550595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GB" altLang="fr-F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[ab1]</a:t>
            </a:r>
            <a:endParaRPr kumimoji="0" lang="en-GB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65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F8DDF7A-325F-4697-B17B-543A318B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36A235-170D-4E9B-953E-9DCE4356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13</a:t>
            </a:fld>
            <a:endParaRPr lang="fr-FR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DFE09D3-C521-4625-8689-97301C576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010262"/>
              </p:ext>
            </p:extLst>
          </p:nvPr>
        </p:nvGraphicFramePr>
        <p:xfrm>
          <a:off x="1381761" y="490396"/>
          <a:ext cx="7892241" cy="5569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1961">
                  <a:extLst>
                    <a:ext uri="{9D8B030D-6E8A-4147-A177-3AD203B41FA5}">
                      <a16:colId xmlns:a16="http://schemas.microsoft.com/office/drawing/2014/main" val="464436761"/>
                    </a:ext>
                  </a:extLst>
                </a:gridCol>
                <a:gridCol w="1763160">
                  <a:extLst>
                    <a:ext uri="{9D8B030D-6E8A-4147-A177-3AD203B41FA5}">
                      <a16:colId xmlns:a16="http://schemas.microsoft.com/office/drawing/2014/main" val="703983909"/>
                    </a:ext>
                  </a:extLst>
                </a:gridCol>
                <a:gridCol w="1847120">
                  <a:extLst>
                    <a:ext uri="{9D8B030D-6E8A-4147-A177-3AD203B41FA5}">
                      <a16:colId xmlns:a16="http://schemas.microsoft.com/office/drawing/2014/main" val="280809095"/>
                    </a:ext>
                  </a:extLst>
                </a:gridCol>
              </a:tblGrid>
              <a:tr h="21308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PROPOSITION DE BUDGET 2020</a:t>
                      </a:r>
                      <a:endParaRPr lang="fr-F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543877"/>
                  </a:ext>
                </a:extLst>
              </a:tr>
              <a:tr h="239088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extLst>
                  <a:ext uri="{0D108BD9-81ED-4DB2-BD59-A6C34878D82A}">
                    <a16:rowId xmlns:a16="http://schemas.microsoft.com/office/drawing/2014/main" val="1630546810"/>
                  </a:ext>
                </a:extLst>
              </a:tr>
              <a:tr h="34210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DEPENSES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RECETTES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extLst>
                  <a:ext uri="{0D108BD9-81ED-4DB2-BD59-A6C34878D82A}">
                    <a16:rowId xmlns:a16="http://schemas.microsoft.com/office/drawing/2014/main" val="2533525203"/>
                  </a:ext>
                </a:extLst>
              </a:tr>
              <a:tr h="23908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extLst>
                  <a:ext uri="{0D108BD9-81ED-4DB2-BD59-A6C34878D82A}">
                    <a16:rowId xmlns:a16="http://schemas.microsoft.com/office/drawing/2014/main" val="202449550"/>
                  </a:ext>
                </a:extLst>
              </a:tr>
              <a:tr h="23908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RECETTES</a:t>
                      </a:r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extLst>
                  <a:ext uri="{0D108BD9-81ED-4DB2-BD59-A6C34878D82A}">
                    <a16:rowId xmlns:a16="http://schemas.microsoft.com/office/drawing/2014/main" val="1293074385"/>
                  </a:ext>
                </a:extLst>
              </a:tr>
              <a:tr h="23908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Cotisations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extLst>
                  <a:ext uri="{0D108BD9-81ED-4DB2-BD59-A6C34878D82A}">
                    <a16:rowId xmlns:a16="http://schemas.microsoft.com/office/drawing/2014/main" val="1000272243"/>
                  </a:ext>
                </a:extLst>
              </a:tr>
              <a:tr h="47046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Ventes « Jours heureux » (150ex) et « Américains » (100ex)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extLst>
                  <a:ext uri="{0D108BD9-81ED-4DB2-BD59-A6C34878D82A}">
                    <a16:rowId xmlns:a16="http://schemas.microsoft.com/office/drawing/2014/main" val="3527267565"/>
                  </a:ext>
                </a:extLst>
              </a:tr>
              <a:tr h="239088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extLst>
                  <a:ext uri="{0D108BD9-81ED-4DB2-BD59-A6C34878D82A}">
                    <a16:rowId xmlns:a16="http://schemas.microsoft.com/office/drawing/2014/main" val="2431374774"/>
                  </a:ext>
                </a:extLst>
              </a:tr>
              <a:tr h="239088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extLst>
                  <a:ext uri="{0D108BD9-81ED-4DB2-BD59-A6C34878D82A}">
                    <a16:rowId xmlns:a16="http://schemas.microsoft.com/office/drawing/2014/main" val="1614215212"/>
                  </a:ext>
                </a:extLst>
              </a:tr>
              <a:tr h="23908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DÉPENSES </a:t>
                      </a:r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extLst>
                  <a:ext uri="{0D108BD9-81ED-4DB2-BD59-A6C34878D82A}">
                    <a16:rowId xmlns:a16="http://schemas.microsoft.com/office/drawing/2014/main" val="3873357838"/>
                  </a:ext>
                </a:extLst>
              </a:tr>
              <a:tr h="23908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Edition du bulletin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extLst>
                  <a:ext uri="{0D108BD9-81ED-4DB2-BD59-A6C34878D82A}">
                    <a16:rowId xmlns:a16="http://schemas.microsoft.com/office/drawing/2014/main" val="1897832137"/>
                  </a:ext>
                </a:extLst>
              </a:tr>
              <a:tr h="23908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Fourniture administratives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extLst>
                  <a:ext uri="{0D108BD9-81ED-4DB2-BD59-A6C34878D82A}">
                    <a16:rowId xmlns:a16="http://schemas.microsoft.com/office/drawing/2014/main" val="1486170640"/>
                  </a:ext>
                </a:extLst>
              </a:tr>
              <a:tr h="23908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Site internet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extLst>
                  <a:ext uri="{0D108BD9-81ED-4DB2-BD59-A6C34878D82A}">
                    <a16:rowId xmlns:a16="http://schemas.microsoft.com/office/drawing/2014/main" val="1662485174"/>
                  </a:ext>
                </a:extLst>
              </a:tr>
              <a:tr h="23908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Frais postaux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extLst>
                  <a:ext uri="{0D108BD9-81ED-4DB2-BD59-A6C34878D82A}">
                    <a16:rowId xmlns:a16="http://schemas.microsoft.com/office/drawing/2014/main" val="74486905"/>
                  </a:ext>
                </a:extLst>
              </a:tr>
              <a:tr h="23908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Deuxième édition « Jours heureux » (300ex)</a:t>
                      </a: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4800</a:t>
                      </a: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extLst>
                  <a:ext uri="{0D108BD9-81ED-4DB2-BD59-A6C34878D82A}">
                    <a16:rowId xmlns:a16="http://schemas.microsoft.com/office/drawing/2014/main" val="942149617"/>
                  </a:ext>
                </a:extLst>
              </a:tr>
              <a:tr h="41796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extLst>
                  <a:ext uri="{0D108BD9-81ED-4DB2-BD59-A6C34878D82A}">
                    <a16:rowId xmlns:a16="http://schemas.microsoft.com/office/drawing/2014/main" val="951251864"/>
                  </a:ext>
                </a:extLst>
              </a:tr>
              <a:tr h="23908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extLst>
                  <a:ext uri="{0D108BD9-81ED-4DB2-BD59-A6C34878D82A}">
                    <a16:rowId xmlns:a16="http://schemas.microsoft.com/office/drawing/2014/main" val="3545897635"/>
                  </a:ext>
                </a:extLst>
              </a:tr>
              <a:tr h="23908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extLst>
                  <a:ext uri="{0D108BD9-81ED-4DB2-BD59-A6C34878D82A}">
                    <a16:rowId xmlns:a16="http://schemas.microsoft.com/office/drawing/2014/main" val="4240746419"/>
                  </a:ext>
                </a:extLst>
              </a:tr>
              <a:tr h="23908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RÉSULTAT DE L'EXERCICE 2020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+200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extLst>
                  <a:ext uri="{0D108BD9-81ED-4DB2-BD59-A6C34878D82A}">
                    <a16:rowId xmlns:a16="http://schemas.microsoft.com/office/drawing/2014/main" val="2183195882"/>
                  </a:ext>
                </a:extLst>
              </a:tr>
              <a:tr h="239088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" marR="8124" marT="8124" marB="0" anchor="b"/>
                </a:tc>
                <a:extLst>
                  <a:ext uri="{0D108BD9-81ED-4DB2-BD59-A6C34878D82A}">
                    <a16:rowId xmlns:a16="http://schemas.microsoft.com/office/drawing/2014/main" val="2067222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921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D4E407-56BB-4218-91CB-8DC171DB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Composition 2019 du Conseil d’administration et du Bureau </a:t>
            </a:r>
            <a:br>
              <a:rPr lang="fr-FR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(rappel: élection pour 1 an renouvelable et 6 à 21 membres maxi)</a:t>
            </a:r>
            <a:br>
              <a:rPr lang="fr-FR" sz="1300" dirty="0"/>
            </a:br>
            <a:endParaRPr lang="fr-FR" sz="1300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FBE808CF-1D06-4D1E-9DA2-310FA9B630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AGULHON Gérard, Vice-président</a:t>
            </a:r>
          </a:p>
          <a:p>
            <a:r>
              <a:rPr lang="fr-FR" dirty="0"/>
              <a:t>BILLARD Micheline, Secrétaire générale adjointe </a:t>
            </a:r>
          </a:p>
          <a:p>
            <a:r>
              <a:rPr lang="fr-FR" dirty="0"/>
              <a:t>BOULINIER Annie</a:t>
            </a:r>
          </a:p>
          <a:p>
            <a:r>
              <a:rPr lang="fr-FR" dirty="0"/>
              <a:t>BRUNET Paule</a:t>
            </a:r>
          </a:p>
          <a:p>
            <a:r>
              <a:rPr lang="fr-FR" dirty="0"/>
              <a:t>BRYDEN Alan, Président</a:t>
            </a:r>
          </a:p>
          <a:p>
            <a:r>
              <a:rPr lang="fr-FR" dirty="0"/>
              <a:t>CHABANIER  Arlette</a:t>
            </a:r>
          </a:p>
          <a:p>
            <a:r>
              <a:rPr lang="fr-FR" dirty="0"/>
              <a:t>CHACHUAT-PARENTE Sylvie </a:t>
            </a:r>
          </a:p>
          <a:p>
            <a:r>
              <a:rPr lang="fr-FR" dirty="0"/>
              <a:t>GOUZOU Jean-Paul, </a:t>
            </a:r>
          </a:p>
          <a:p>
            <a:r>
              <a:rPr lang="fr-FR" dirty="0"/>
              <a:t>GOUZOU Jeannine, </a:t>
            </a:r>
          </a:p>
          <a:p>
            <a:endParaRPr lang="fr-FR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B111B343-982C-4E14-B360-6AB650BF02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GRENTE Philippe, </a:t>
            </a:r>
          </a:p>
          <a:p>
            <a:r>
              <a:rPr lang="fr-FR" dirty="0"/>
              <a:t>JACQUIN Christiane, </a:t>
            </a:r>
          </a:p>
          <a:p>
            <a:r>
              <a:rPr lang="fr-FR" dirty="0"/>
              <a:t>MARY Christine, Trésorière</a:t>
            </a:r>
          </a:p>
          <a:p>
            <a:r>
              <a:rPr lang="fr-FR" dirty="0"/>
              <a:t>RENAULT Serge, </a:t>
            </a:r>
          </a:p>
          <a:p>
            <a:r>
              <a:rPr lang="fr-FR" dirty="0"/>
              <a:t>SAVOURAT Nicole</a:t>
            </a:r>
          </a:p>
          <a:p>
            <a:r>
              <a:rPr lang="fr-FR" dirty="0"/>
              <a:t>VIOLLET Michel</a:t>
            </a:r>
          </a:p>
          <a:p>
            <a:r>
              <a:rPr lang="fr-FR" dirty="0"/>
              <a:t>VIRION Jeanne, Secrétaire générale  </a:t>
            </a:r>
          </a:p>
          <a:p>
            <a:endParaRPr lang="fr-FR" dirty="0"/>
          </a:p>
          <a:p>
            <a:r>
              <a:rPr lang="fr-FR" i="1" dirty="0"/>
              <a:t>Geneviève de la RUPELLE, Présidente d’honneur </a:t>
            </a:r>
            <a:r>
              <a:rPr lang="fr-FR" dirty="0"/>
              <a:t>  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E9F529-4D0F-4C5D-A191-32DA5BCA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A.S.M.E. Assemblée générale 5 octobre 2019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2DB946-2232-4026-9F97-931C2142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14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BA44F4-E4B0-453B-87B6-FE031F74C2F0}"/>
              </a:ext>
            </a:extLst>
          </p:cNvPr>
          <p:cNvSpPr/>
          <p:nvPr/>
        </p:nvSpPr>
        <p:spPr>
          <a:xfrm>
            <a:off x="3685676" y="1537892"/>
            <a:ext cx="5374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   </a:t>
            </a:r>
            <a:r>
              <a:rPr lang="fr-FR" dirty="0"/>
              <a:t>    </a:t>
            </a:r>
          </a:p>
        </p:txBody>
      </p:sp>
    </p:spTree>
    <p:extLst>
      <p:ext uri="{BB962C8B-B14F-4D97-AF65-F5344CB8AC3E}">
        <p14:creationId xmlns:p14="http://schemas.microsoft.com/office/powerpoint/2010/main" val="3388556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BDF08-6131-420F-9CB1-359692FB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Merci pour votre participation!</a:t>
            </a:r>
            <a:endParaRPr lang="fr-FR" sz="4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2310AC-E606-40E8-95C2-D77E693B74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…</a:t>
            </a:r>
            <a:r>
              <a:rPr lang="fr-FR" sz="2800" dirty="0"/>
              <a:t>à suivre sur:</a:t>
            </a:r>
          </a:p>
          <a:p>
            <a:endParaRPr lang="fr-FR" sz="2800" dirty="0"/>
          </a:p>
          <a:p>
            <a:pPr marL="0" indent="0">
              <a:buNone/>
            </a:pPr>
            <a:r>
              <a:rPr lang="fr-FR" sz="2800" dirty="0">
                <a:hlinkClick r:id="rId2"/>
              </a:rPr>
              <a:t>www.montigny-asme.fr</a:t>
            </a:r>
            <a:r>
              <a:rPr lang="fr-FR" sz="2800" dirty="0"/>
              <a:t> </a:t>
            </a:r>
          </a:p>
        </p:txBody>
      </p:sp>
      <p:pic>
        <p:nvPicPr>
          <p:cNvPr id="8" name="Espace réservé du contenu 7" descr="Une image contenant personne, debout, posant, intérieur&#10;&#10;Description générée automatiquement">
            <a:extLst>
              <a:ext uri="{FF2B5EF4-FFF2-40B4-BE49-F238E27FC236}">
                <a16:creationId xmlns:a16="http://schemas.microsoft.com/office/drawing/2014/main" id="{ACE257BF-B95E-4641-BCDC-1D0B12DFF5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229" y="2160588"/>
            <a:ext cx="3179241" cy="3881437"/>
          </a:xfr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61888-36B9-4292-9D9E-E240149ED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C1092B-9969-4BEB-95A9-F387ACA4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31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E46D37-FB81-4467-9A21-F38A76B5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365483-FEA4-4B43-BDCE-DB7C4BC2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48081"/>
            <a:ext cx="8596668" cy="4893282"/>
          </a:xfrm>
        </p:spPr>
        <p:txBody>
          <a:bodyPr>
            <a:normAutofit lnSpcReduction="10000"/>
          </a:bodyPr>
          <a:lstStyle/>
          <a:p>
            <a:pPr lvl="0">
              <a:buFont typeface="+mj-lt"/>
              <a:buAutoNum type="arabicPeriod"/>
            </a:pPr>
            <a:r>
              <a:rPr lang="fr-FR" sz="2400" dirty="0"/>
              <a:t>Approbation de l’ordre du jour</a:t>
            </a:r>
          </a:p>
          <a:p>
            <a:pPr lvl="0">
              <a:buFont typeface="+mj-lt"/>
              <a:buAutoNum type="arabicPeriod"/>
            </a:pPr>
            <a:r>
              <a:rPr lang="fr-FR" sz="2400" dirty="0"/>
              <a:t>Approbation du compte-rendu de l’AGO 2018 (mis en ligne sur le site internet de l’association)</a:t>
            </a:r>
          </a:p>
          <a:p>
            <a:pPr lvl="0">
              <a:buFont typeface="+mj-lt"/>
              <a:buAutoNum type="arabicPeriod"/>
            </a:pPr>
            <a:r>
              <a:rPr lang="fr-FR" sz="2400" dirty="0"/>
              <a:t>Rapport moral et compte financier 2018</a:t>
            </a:r>
          </a:p>
          <a:p>
            <a:pPr lvl="0">
              <a:buFont typeface="+mj-lt"/>
              <a:buAutoNum type="arabicPeriod"/>
            </a:pPr>
            <a:r>
              <a:rPr lang="fr-FR" sz="2400" dirty="0"/>
              <a:t>Point sur les actions 2019 en cours et perspectives 2020, </a:t>
            </a:r>
          </a:p>
          <a:p>
            <a:pPr lvl="0">
              <a:buFont typeface="+mj-lt"/>
              <a:buAutoNum type="arabicPeriod"/>
            </a:pPr>
            <a:r>
              <a:rPr lang="fr-FR" sz="2400" dirty="0"/>
              <a:t>Point sur l’exécution du Budget 2019</a:t>
            </a:r>
          </a:p>
          <a:p>
            <a:pPr lvl="0">
              <a:buFont typeface="+mj-lt"/>
              <a:buAutoNum type="arabicPeriod"/>
            </a:pPr>
            <a:r>
              <a:rPr lang="fr-FR" sz="2400" dirty="0"/>
              <a:t>Projet de signalétique culturelle et historique pour Montigny-sur-Loing</a:t>
            </a:r>
          </a:p>
          <a:p>
            <a:pPr lvl="0">
              <a:buFont typeface="+mj-lt"/>
              <a:buAutoNum type="arabicPeriod"/>
            </a:pPr>
            <a:r>
              <a:rPr lang="fr-FR" sz="2400" dirty="0"/>
              <a:t>Fixation du taux de cotisation et budget pour 2020</a:t>
            </a:r>
          </a:p>
          <a:p>
            <a:pPr lvl="0">
              <a:buFont typeface="+mj-lt"/>
              <a:buAutoNum type="arabicPeriod"/>
            </a:pPr>
            <a:r>
              <a:rPr lang="fr-FR" sz="2400" dirty="0"/>
              <a:t>Renouvellement et élection d’administrateurs</a:t>
            </a:r>
          </a:p>
          <a:p>
            <a:pPr lvl="0">
              <a:buFont typeface="+mj-lt"/>
              <a:buAutoNum type="arabicPeriod"/>
            </a:pPr>
            <a:r>
              <a:rPr lang="fr-FR" sz="2400" dirty="0"/>
              <a:t>Questions diverses</a:t>
            </a:r>
          </a:p>
          <a:p>
            <a:pPr marL="0" lv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7BCD0D-E2B7-4642-9489-48975F94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D9AFA1-3596-4ACF-8E74-F39A2CE61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82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36C7F4-9B06-424E-9EF3-A12D9F1E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Rapport moral 2018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76FE25-01C6-4179-AD03-CD185E6BC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44989"/>
            <a:ext cx="8596668" cy="4896374"/>
          </a:xfrm>
        </p:spPr>
        <p:txBody>
          <a:bodyPr>
            <a:noAutofit/>
          </a:bodyPr>
          <a:lstStyle/>
          <a:p>
            <a:r>
              <a:rPr lang="fr-FR" dirty="0"/>
              <a:t>Promotion de la souscription et actions pour la réparation de notre église: plus de 2000€ collectés en attente de versement (travaux démarrés)</a:t>
            </a:r>
          </a:p>
          <a:p>
            <a:r>
              <a:rPr lang="fr-FR" dirty="0"/>
              <a:t>Edition, lancement et diffusion de « Montigny-sur-Loing et la Grande Guerre », avec obtention du « Label du Centenaire »</a:t>
            </a:r>
          </a:p>
          <a:p>
            <a:r>
              <a:rPr lang="fr-FR" dirty="0"/>
              <a:t>Assistance pour le dossier d’obtention du label « Village de caractère »</a:t>
            </a:r>
          </a:p>
          <a:p>
            <a:r>
              <a:rPr lang="fr-FR" dirty="0"/>
              <a:t>Suivi de l’élaboration du Plan Local d’Urbanisme</a:t>
            </a:r>
          </a:p>
          <a:p>
            <a:r>
              <a:rPr lang="fr-FR" dirty="0"/>
              <a:t>Sécurisation et entretien de la voirie: rue Numa Gillet et liaison </a:t>
            </a:r>
            <a:r>
              <a:rPr lang="fr-FR" dirty="0" err="1"/>
              <a:t>Sorques</a:t>
            </a:r>
            <a:endParaRPr lang="fr-FR" dirty="0"/>
          </a:p>
          <a:p>
            <a:r>
              <a:rPr lang="fr-FR" dirty="0"/>
              <a:t>Atteintes aux codes de l’environnement et de l’urbanisme, notamment permis de construire litigieux</a:t>
            </a:r>
          </a:p>
          <a:p>
            <a:r>
              <a:rPr lang="fr-FR" dirty="0"/>
              <a:t>Participation à des manifestations: Forum des Associations, Journées nationales du Patrimoine</a:t>
            </a:r>
          </a:p>
          <a:p>
            <a:r>
              <a:rPr lang="fr-FR" dirty="0"/>
              <a:t>Site internet: </a:t>
            </a:r>
            <a:r>
              <a:rPr lang="fr-FR" dirty="0">
                <a:hlinkClick r:id="rId2"/>
              </a:rPr>
              <a:t>www.montigny-asme.fr</a:t>
            </a:r>
            <a:endParaRPr lang="fr-FR" dirty="0"/>
          </a:p>
          <a:p>
            <a:r>
              <a:rPr lang="fr-FR" dirty="0"/>
              <a:t>Remerciements au Bureau et autres volontaires ayant contribué à ces actions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1A03F9-12E5-4954-802D-FFDA5470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7FBDF7-0FDE-4C34-8213-69436A19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25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1B84CD-E178-4E0D-A59F-6D52FB4CF1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Bilan et compte de résultat 2018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610B00-5A09-4B37-A9C1-671EE2E2F9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138D80-2C3D-4730-A9B1-2340BA54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32E2B0-6929-45B2-933C-EB368F3D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64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13903FF-845B-4033-8ABF-99EA4A1F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2E128B7-A5B3-4A6A-A3A0-2ABB3FD5D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BEAD90F-684F-4E10-8DE6-0E87CE59F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950515"/>
              </p:ext>
            </p:extLst>
          </p:nvPr>
        </p:nvGraphicFramePr>
        <p:xfrm>
          <a:off x="421419" y="717894"/>
          <a:ext cx="8976581" cy="5577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5020">
                  <a:extLst>
                    <a:ext uri="{9D8B030D-6E8A-4147-A177-3AD203B41FA5}">
                      <a16:colId xmlns:a16="http://schemas.microsoft.com/office/drawing/2014/main" val="3835184369"/>
                    </a:ext>
                  </a:extLst>
                </a:gridCol>
                <a:gridCol w="2323267">
                  <a:extLst>
                    <a:ext uri="{9D8B030D-6E8A-4147-A177-3AD203B41FA5}">
                      <a16:colId xmlns:a16="http://schemas.microsoft.com/office/drawing/2014/main" val="3052694073"/>
                    </a:ext>
                  </a:extLst>
                </a:gridCol>
                <a:gridCol w="2428294">
                  <a:extLst>
                    <a:ext uri="{9D8B030D-6E8A-4147-A177-3AD203B41FA5}">
                      <a16:colId xmlns:a16="http://schemas.microsoft.com/office/drawing/2014/main" val="8356928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</a:rPr>
                        <a:t>Produits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extLst>
                  <a:ext uri="{0D108BD9-81ED-4DB2-BD59-A6C34878D82A}">
                    <a16:rowId xmlns:a16="http://schemas.microsoft.com/office/drawing/2014/main" val="1279308938"/>
                  </a:ext>
                </a:extLst>
              </a:tr>
              <a:tr h="2917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Ventes Jours Heureux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2169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7340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extLst>
                  <a:ext uri="{0D108BD9-81ED-4DB2-BD59-A6C34878D82A}">
                    <a16:rowId xmlns:a16="http://schemas.microsoft.com/office/drawing/2014/main" val="1021106779"/>
                  </a:ext>
                </a:extLst>
              </a:tr>
              <a:tr h="2917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Ventes Grande Guerre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3258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extLst>
                  <a:ext uri="{0D108BD9-81ED-4DB2-BD59-A6C34878D82A}">
                    <a16:rowId xmlns:a16="http://schemas.microsoft.com/office/drawing/2014/main" val="367370673"/>
                  </a:ext>
                </a:extLst>
              </a:tr>
              <a:tr h="2917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Ventes brochure église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1398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extLst>
                  <a:ext uri="{0D108BD9-81ED-4DB2-BD59-A6C34878D82A}">
                    <a16:rowId xmlns:a16="http://schemas.microsoft.com/office/drawing/2014/main" val="4023636906"/>
                  </a:ext>
                </a:extLst>
              </a:tr>
              <a:tr h="2917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800">
                          <a:solidFill>
                            <a:schemeClr val="tx1"/>
                          </a:solidFill>
                          <a:effectLst/>
                        </a:rPr>
                        <a:t>Subvention Crédit Agricole B-P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-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3000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extLst>
                  <a:ext uri="{0D108BD9-81ED-4DB2-BD59-A6C34878D82A}">
                    <a16:rowId xmlns:a16="http://schemas.microsoft.com/office/drawing/2014/main" val="4098347339"/>
                  </a:ext>
                </a:extLst>
              </a:tr>
              <a:tr h="2917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cotisations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852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1010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extLst>
                  <a:ext uri="{0D108BD9-81ED-4DB2-BD59-A6C34878D82A}">
                    <a16:rowId xmlns:a16="http://schemas.microsoft.com/office/drawing/2014/main" val="3637305632"/>
                  </a:ext>
                </a:extLst>
              </a:tr>
              <a:tr h="2917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produits financiers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24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extLst>
                  <a:ext uri="{0D108BD9-81ED-4DB2-BD59-A6C34878D82A}">
                    <a16:rowId xmlns:a16="http://schemas.microsoft.com/office/drawing/2014/main" val="2489613878"/>
                  </a:ext>
                </a:extLst>
              </a:tr>
              <a:tr h="291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TOTAL produits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6323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12771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extLst>
                  <a:ext uri="{0D108BD9-81ED-4DB2-BD59-A6C34878D82A}">
                    <a16:rowId xmlns:a16="http://schemas.microsoft.com/office/drawing/2014/main" val="887359837"/>
                  </a:ext>
                </a:extLst>
              </a:tr>
              <a:tr h="291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extLst>
                  <a:ext uri="{0D108BD9-81ED-4DB2-BD59-A6C34878D82A}">
                    <a16:rowId xmlns:a16="http://schemas.microsoft.com/office/drawing/2014/main" val="4123571863"/>
                  </a:ext>
                </a:extLst>
              </a:tr>
              <a:tr h="291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Charges d’exploitation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extLst>
                  <a:ext uri="{0D108BD9-81ED-4DB2-BD59-A6C34878D82A}">
                    <a16:rowId xmlns:a16="http://schemas.microsoft.com/office/drawing/2014/main" val="1749776896"/>
                  </a:ext>
                </a:extLst>
              </a:tr>
              <a:tr h="2917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Coûts Jours heureux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6039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extLst>
                  <a:ext uri="{0D108BD9-81ED-4DB2-BD59-A6C34878D82A}">
                    <a16:rowId xmlns:a16="http://schemas.microsoft.com/office/drawing/2014/main" val="1891904696"/>
                  </a:ext>
                </a:extLst>
              </a:tr>
              <a:tr h="2917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Coûts Grande Guerre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6083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extLst>
                  <a:ext uri="{0D108BD9-81ED-4DB2-BD59-A6C34878D82A}">
                    <a16:rowId xmlns:a16="http://schemas.microsoft.com/office/drawing/2014/main" val="1876980657"/>
                  </a:ext>
                </a:extLst>
              </a:tr>
              <a:tr h="2917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Coûts USA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77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extLst>
                  <a:ext uri="{0D108BD9-81ED-4DB2-BD59-A6C34878D82A}">
                    <a16:rowId xmlns:a16="http://schemas.microsoft.com/office/drawing/2014/main" val="2841352375"/>
                  </a:ext>
                </a:extLst>
              </a:tr>
              <a:tr h="59911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Fournitures administratives et diverses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539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669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extLst>
                  <a:ext uri="{0D108BD9-81ED-4DB2-BD59-A6C34878D82A}">
                    <a16:rowId xmlns:a16="http://schemas.microsoft.com/office/drawing/2014/main" val="1552665706"/>
                  </a:ext>
                </a:extLst>
              </a:tr>
              <a:tr h="291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TOTAL charges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6699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6707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extLst>
                  <a:ext uri="{0D108BD9-81ED-4DB2-BD59-A6C34878D82A}">
                    <a16:rowId xmlns:a16="http://schemas.microsoft.com/office/drawing/2014/main" val="1934227243"/>
                  </a:ext>
                </a:extLst>
              </a:tr>
              <a:tr h="906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</a:rPr>
                        <a:t>Excédent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</a:rPr>
                        <a:t>ou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</a:rPr>
                        <a:t>déficit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       -377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      +6064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85" marR="56085" marT="0" marB="0"/>
                </a:tc>
                <a:extLst>
                  <a:ext uri="{0D108BD9-81ED-4DB2-BD59-A6C34878D82A}">
                    <a16:rowId xmlns:a16="http://schemas.microsoft.com/office/drawing/2014/main" val="865425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41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0D83C8-3B65-4142-96CB-ED8EDAABC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FF977D-7178-4A15-A192-73A5C836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6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FF7FDD-8761-4362-9DCC-30BDC1C4D2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10800000" flipV="1">
            <a:off x="0" y="1930400"/>
            <a:ext cx="8696325" cy="13081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Discussion sur le rapport moral </a:t>
            </a:r>
            <a:br>
              <a:rPr lang="fr-FR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</a:b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et le rapport financier 2018 </a:t>
            </a:r>
            <a:br>
              <a:rPr lang="fr-FR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</a:b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et approbation</a:t>
            </a:r>
          </a:p>
        </p:txBody>
      </p:sp>
    </p:spTree>
    <p:extLst>
      <p:ext uri="{BB962C8B-B14F-4D97-AF65-F5344CB8AC3E}">
        <p14:creationId xmlns:p14="http://schemas.microsoft.com/office/powerpoint/2010/main" val="49027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1F26D7-9BDD-4236-B259-AE876C26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Actions et sujets 2019-2020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A6C026-CEA5-4D91-A1CF-4C126FC86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9521"/>
            <a:ext cx="8596668" cy="4801842"/>
          </a:xfrm>
        </p:spPr>
        <p:txBody>
          <a:bodyPr>
            <a:normAutofit lnSpcReduction="10000"/>
          </a:bodyPr>
          <a:lstStyle/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Plan Local d’Urbanisme:  participation de l’A.S.M.E. à l’enquête publique (voir site internet) et suite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Permis de construire litigieux: appui aux riverains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Problème de la placette près du viaduc (ancien Franprix)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Voirie: rue Roger Genty, route de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Sorques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, rue Numa Gillet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Promotion de « Montigny-sur-Loing et la Grande Guerre »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Edition et lancement de « Destins croisés: Montigny-sur-Loing et les Américains »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Réédition de « Jours heureux à Montigny-sur-Loing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Signalétique: contribution de l’A.S.M.E. 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Elections municipales 2020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Autres?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FA5FD3-06BB-483C-A53B-99EF08887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E36454-B3D6-4F2A-8F82-8DECB4FA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23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7B097-E418-45A5-ABA3-B2B50814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« Montigny-sur-Loing et la Grande Guerre »</a:t>
            </a:r>
            <a:b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souvenirs d’un village d’Ile-de-France 1914-1918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D78F17-6C94-4CCF-867D-7B2F628E8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493520"/>
            <a:ext cx="4184035" cy="4547841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Projet évoqué à l’AG 2017, avec décision déléguée au C.A.</a:t>
            </a: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Mise en forme et compléments (Jeanne Virion et Alan Bryden)</a:t>
            </a: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Décision de lancement du projet: CA 17 avril 2018</a:t>
            </a: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Partenariat conclu avec le LYCAM</a:t>
            </a: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Maquette finalisée en juin 2018</a:t>
            </a: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Obtention du « Label du Centenaire »</a:t>
            </a: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Impression août 2018</a:t>
            </a: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Lancement 22 septembre 2018</a:t>
            </a: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Expos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Moret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Bourron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15452C-AE6C-4AF5-9CDC-4A088BD0E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C085CB-0965-4B4C-95EC-F273F056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8</a:t>
            </a:fld>
            <a:endParaRPr lang="fr-FR"/>
          </a:p>
        </p:txBody>
      </p:sp>
      <p:pic>
        <p:nvPicPr>
          <p:cNvPr id="7" name="Image 6" descr="Une image contenant plancher, plafond, intérieur, personne&#10;&#10;Description générée automatiquement">
            <a:extLst>
              <a:ext uri="{FF2B5EF4-FFF2-40B4-BE49-F238E27FC236}">
                <a16:creationId xmlns:a16="http://schemas.microsoft.com/office/drawing/2014/main" id="{17C603AB-2063-48E5-9BE2-033133354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73" y="3402000"/>
            <a:ext cx="4608000" cy="3456000"/>
          </a:xfrm>
          <a:prstGeom prst="rect">
            <a:avLst/>
          </a:prstGeom>
        </p:spPr>
      </p:pic>
      <p:pic>
        <p:nvPicPr>
          <p:cNvPr id="10" name="Image 9" descr="Une image contenant personne, posant, groupe, gens&#10;&#10;Description générée automatiquement">
            <a:extLst>
              <a:ext uri="{FF2B5EF4-FFF2-40B4-BE49-F238E27FC236}">
                <a16:creationId xmlns:a16="http://schemas.microsoft.com/office/drawing/2014/main" id="{3047E924-288C-4EF2-82B5-37E5FE16B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8" y="1712728"/>
            <a:ext cx="4320000" cy="2880000"/>
          </a:xfrm>
          <a:prstGeom prst="rect">
            <a:avLst/>
          </a:prstGeom>
        </p:spPr>
      </p:pic>
      <p:pic>
        <p:nvPicPr>
          <p:cNvPr id="8" name="Espace réservé du contenu 7" descr="Une image contenant texte, arbre, photo, extérieur&#10;&#10;Description générée avec un niveau de confiance très élevé">
            <a:extLst>
              <a:ext uri="{FF2B5EF4-FFF2-40B4-BE49-F238E27FC236}">
                <a16:creationId xmlns:a16="http://schemas.microsoft.com/office/drawing/2014/main" id="{8E571C1C-EEE3-4F2E-B811-5854456773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191" y="1244200"/>
            <a:ext cx="2010590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9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A081A-371C-4F2E-ABD9-8FA17E68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Edition de « Destins croisés » </a:t>
            </a:r>
            <a:b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3200" b="1" i="1" dirty="0">
                <a:solidFill>
                  <a:schemeClr val="accent1">
                    <a:lumMod val="50000"/>
                  </a:schemeClr>
                </a:solidFill>
              </a:rPr>
              <a:t>Montigny-sur-Loing et les Américains</a:t>
            </a: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8" name="Espace réservé du contenu 7" descr="Une image contenant herbe, extérieur, arbre, texte&#10;&#10;Description générée automatiquement">
            <a:extLst>
              <a:ext uri="{FF2B5EF4-FFF2-40B4-BE49-F238E27FC236}">
                <a16:creationId xmlns:a16="http://schemas.microsoft.com/office/drawing/2014/main" id="{07D64AFA-0898-4B2D-A6C4-499E9AF2E1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10" y="2160588"/>
            <a:ext cx="2732167" cy="3881437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8781F2-AD20-4E66-AF72-C45EC9B80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798319"/>
            <a:ext cx="4184034" cy="4608168"/>
          </a:xfrm>
        </p:spPr>
        <p:txBody>
          <a:bodyPr>
            <a:normAutofit fontScale="47500" lnSpcReduction="20000"/>
          </a:bodyPr>
          <a:lstStyle/>
          <a:p>
            <a:r>
              <a:rPr lang="fr-FR" sz="2800" b="1" dirty="0"/>
              <a:t> </a:t>
            </a: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Montigny: une position privilégiée entre la forêt de Fontainebleau, le Loing et le </a:t>
            </a:r>
            <a:r>
              <a:rPr lang="fr-FR" sz="2800" b="1" dirty="0" err="1">
                <a:solidFill>
                  <a:schemeClr val="accent1">
                    <a:lumMod val="50000"/>
                  </a:schemeClr>
                </a:solidFill>
              </a:rPr>
              <a:t>Gâ</a:t>
            </a:r>
            <a:r>
              <a:rPr lang="pt-PT" sz="2800" b="1" dirty="0">
                <a:solidFill>
                  <a:schemeClr val="accent1">
                    <a:lumMod val="50000"/>
                  </a:schemeClr>
                </a:solidFill>
              </a:rPr>
              <a:t>tinais</a:t>
            </a:r>
            <a:endParaRPr lang="fr-FR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 fontAlgn="base"/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Montigny-sur-Loing et les Impressionnistes</a:t>
            </a:r>
          </a:p>
          <a:p>
            <a:pPr lvl="0" fontAlgn="base"/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Destins croisés en peinture et sculpture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    . des artistes américains à Montigny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    . des artistes montignons en Amérique du Nord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     . L’Académie Julian</a:t>
            </a:r>
          </a:p>
          <a:p>
            <a:pPr lvl="0" fontAlgn="base"/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Musique et ciné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ma </a:t>
            </a:r>
            <a:endParaRPr lang="fr-FR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 fontAlgn="base"/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Destins croisés en temps de guerre puis de paix</a:t>
            </a:r>
          </a:p>
          <a:p>
            <a:pPr marL="0" lvl="0" indent="0" fontAlgn="base">
              <a:buNone/>
            </a:pP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      . 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La guerre d’indépendance des Etats-Unis et Tadeusz Kosciuszko</a:t>
            </a:r>
          </a:p>
          <a:p>
            <a:pPr marL="0" lvl="0" indent="0" fontAlgn="base">
              <a:buNone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     . La première guerre mondiale 1914-1918</a:t>
            </a:r>
          </a:p>
          <a:p>
            <a:pPr marL="0" lvl="0" indent="0" fontAlgn="base">
              <a:buNone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     .La deuxième guerre mondiale et la Libération </a:t>
            </a:r>
          </a:p>
          <a:p>
            <a:pPr marL="0" lvl="0" indent="0" fontAlgn="base">
              <a:buNone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     . L’OTAN et la paix</a:t>
            </a:r>
          </a:p>
          <a:p>
            <a:pPr lvl="0" fontAlgn="base"/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Epilogue</a:t>
            </a:r>
          </a:p>
          <a:p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Index des noms cités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C45C28-8BA1-4358-B916-A294503A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A.S.M.E. Assemblée générale 5 octobre 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E8E3D4-18BB-4CC7-9225-E19FF669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D6B0-C784-4FE5-8541-8B261E98DC9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886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817</TotalTime>
  <Words>845</Words>
  <Application>Microsoft Office PowerPoint</Application>
  <PresentationFormat>Grand écran</PresentationFormat>
  <Paragraphs>297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Berlin Sans FB</vt:lpstr>
      <vt:lpstr>Calibri</vt:lpstr>
      <vt:lpstr>Trebuchet MS</vt:lpstr>
      <vt:lpstr>Wingdings 3</vt:lpstr>
      <vt:lpstr>Facette</vt:lpstr>
      <vt:lpstr>Association de Sauvegarde de Montigny et de son Environnement A.S.M.E. </vt:lpstr>
      <vt:lpstr>Ordre du jour</vt:lpstr>
      <vt:lpstr>Rapport moral 2018</vt:lpstr>
      <vt:lpstr>Bilan et compte de résultat 2018</vt:lpstr>
      <vt:lpstr>Présentation PowerPoint</vt:lpstr>
      <vt:lpstr>Discussion sur le rapport moral  et le rapport financier 2018  et approbation</vt:lpstr>
      <vt:lpstr>Actions et sujets 2019-2020</vt:lpstr>
      <vt:lpstr>« Montigny-sur-Loing et la Grande Guerre » souvenirs d’un village d’Ile-de-France 1914-1918</vt:lpstr>
      <vt:lpstr>Edition de « Destins croisés »  Montigny-sur-Loing et les Américains </vt:lpstr>
      <vt:lpstr>Lancement de « Destins croisés »</vt:lpstr>
      <vt:lpstr>Signalétique culturelle et artistique pour Montigny-sur-Loing: proposition</vt:lpstr>
      <vt:lpstr>Présentation PowerPoint</vt:lpstr>
      <vt:lpstr>Présentation PowerPoint</vt:lpstr>
      <vt:lpstr>Composition 2019 du Conseil d’administration et du Bureau  (rappel: élection pour 1 an renouvelable et 6 à 21 membres maxi) </vt:lpstr>
      <vt:lpstr>Merci pour votre participation!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Jours heureux à Montigny-sur-Loing » Maisons artistes et autres personnages remarquables (1750-1950)</dc:title>
  <dc:creator>Alan BRYDEN</dc:creator>
  <cp:lastModifiedBy>alan bryden</cp:lastModifiedBy>
  <cp:revision>97</cp:revision>
  <dcterms:created xsi:type="dcterms:W3CDTF">2017-09-12T11:28:23Z</dcterms:created>
  <dcterms:modified xsi:type="dcterms:W3CDTF">2019-10-05T14:09:22Z</dcterms:modified>
</cp:coreProperties>
</file>